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2000"/>
  <p:notesSz cx="6858000" cy="9144000"/>
  <p:embeddedFontLst>
    <p:embeddedFont>
      <p:font typeface="Inter SemiBold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Fira Code"/>
      <p:regular r:id="rId38"/>
      <p:bold r:id="rId39"/>
    </p:embeddedFont>
    <p:embeddedFont>
      <p:font typeface="Roboto Mono"/>
      <p:regular r:id="rId40"/>
      <p:bold r:id="rId41"/>
      <p:italic r:id="rId42"/>
      <p:boldItalic r:id="rId43"/>
    </p:embeddedFont>
    <p:embeddedFont>
      <p:font typeface="Rajdhani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D84D8C-8582-4EA0-AEA4-D7328D67D61D}">
  <a:tblStyle styleId="{ECD84D8C-8582-4EA0-AEA4-D7328D67D61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3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5.xml"/><Relationship Id="rId44" Type="http://schemas.openxmlformats.org/officeDocument/2006/relationships/font" Target="fonts/Rajdhani-regular.fntdata"/><Relationship Id="rId21" Type="http://schemas.openxmlformats.org/officeDocument/2006/relationships/slide" Target="slides/slide14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Rajdhani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SemiBold-bold.fntdata"/><Relationship Id="rId30" Type="http://schemas.openxmlformats.org/officeDocument/2006/relationships/font" Target="fonts/Inter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Inter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InterSemiBold-italic.fntdata"/><Relationship Id="rId13" Type="http://schemas.openxmlformats.org/officeDocument/2006/relationships/slide" Target="slides/slide6.xml"/><Relationship Id="rId35" Type="http://schemas.openxmlformats.org/officeDocument/2006/relationships/font" Target="fonts/Inter-bold.fntdata"/><Relationship Id="rId12" Type="http://schemas.openxmlformats.org/officeDocument/2006/relationships/slide" Target="slides/slide5.xml"/><Relationship Id="rId34" Type="http://schemas.openxmlformats.org/officeDocument/2006/relationships/font" Target="fonts/Inter-regular.fntdata"/><Relationship Id="rId15" Type="http://schemas.openxmlformats.org/officeDocument/2006/relationships/slide" Target="slides/slide8.xml"/><Relationship Id="rId37" Type="http://schemas.openxmlformats.org/officeDocument/2006/relationships/font" Target="fonts/Inter-boldItalic.fntdata"/><Relationship Id="rId14" Type="http://schemas.openxmlformats.org/officeDocument/2006/relationships/slide" Target="slides/slide7.xml"/><Relationship Id="rId36" Type="http://schemas.openxmlformats.org/officeDocument/2006/relationships/font" Target="fonts/Inter-italic.fntdata"/><Relationship Id="rId17" Type="http://schemas.openxmlformats.org/officeDocument/2006/relationships/slide" Target="slides/slide10.xml"/><Relationship Id="rId39" Type="http://schemas.openxmlformats.org/officeDocument/2006/relationships/font" Target="fonts/FiraCode-bold.fntdata"/><Relationship Id="rId16" Type="http://schemas.openxmlformats.org/officeDocument/2006/relationships/slide" Target="slides/slide9.xml"/><Relationship Id="rId38" Type="http://schemas.openxmlformats.org/officeDocument/2006/relationships/font" Target="fonts/FiraCod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2b400d0e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c2b400d0e9_0_1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c2b400d0e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c2b400d0e9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c2b400d0e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c2b400d0e9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c2b400d0e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c2b400d0e9_0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c2b400d0e9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c2b400d0e9_0_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c2b400d0e9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c2b400d0e9_0_1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c2b400d0e9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c2b400d0e9_0_1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c2b400d0e9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c2b400d0e9_0_1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c2b400d0e9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c2b400d0e9_0_10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2b7285f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c2b7285fe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c2b400d0e9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c2b400d0e9_0_1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2b7285fe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c2b7285fec_1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c2b400d0e9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c2b400d0e9_0_1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c2b400d0e9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c2b400d0e9_0_1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73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7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69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56.png"/><Relationship Id="rId7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8.png"/><Relationship Id="rId5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1" Type="http://schemas.openxmlformats.org/officeDocument/2006/relationships/image" Target="../media/image17.png"/><Relationship Id="rId10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1" Type="http://schemas.openxmlformats.org/officeDocument/2006/relationships/image" Target="../media/image23.png"/><Relationship Id="rId10" Type="http://schemas.openxmlformats.org/officeDocument/2006/relationships/image" Target="../media/image32.png"/><Relationship Id="rId9" Type="http://schemas.openxmlformats.org/officeDocument/2006/relationships/image" Target="../media/image20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11" Type="http://schemas.openxmlformats.org/officeDocument/2006/relationships/image" Target="../media/image52.png"/><Relationship Id="rId10" Type="http://schemas.openxmlformats.org/officeDocument/2006/relationships/image" Target="../media/image42.png"/><Relationship Id="rId9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626541"/>
            <a:ext cx="11049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39175" y="333558"/>
            <a:ext cx="116016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AUDIT BASED APPLICATION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4800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NETWORK</a:t>
            </a:r>
            <a:r>
              <a:rPr b="1" i="0" lang="en-US" sz="4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en-US" sz="4800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CONFIGURATION SECURITY </a:t>
            </a:r>
            <a:endParaRPr b="1" sz="4800">
              <a:solidFill>
                <a:srgbClr val="F1F5F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A</a:t>
            </a:r>
            <a:r>
              <a:rPr b="1" lang="en-US" sz="4800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NALYZER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571575" y="3023595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Using CIS Benchmarks | PG-DITISS Project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1209875" y="4027966"/>
            <a:ext cx="5090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SUBMITTED BY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6678025" y="4055566"/>
            <a:ext cx="5090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4D399"/>
                </a:solidFill>
                <a:latin typeface="Rajdhani"/>
                <a:ea typeface="Rajdhani"/>
                <a:cs typeface="Rajdhani"/>
                <a:sym typeface="Rajdhani"/>
              </a:rPr>
              <a:t>GUIDED BY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6381750" y="4438441"/>
            <a:ext cx="484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1F5F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Dheeraj Sadawarte</a:t>
            </a:r>
            <a:endParaRPr sz="1200"/>
          </a:p>
        </p:txBody>
      </p:sp>
      <p:sp>
        <p:nvSpPr>
          <p:cNvPr id="166" name="Google Shape;166;p25"/>
          <p:cNvSpPr txBox="1"/>
          <p:nvPr/>
        </p:nvSpPr>
        <p:spPr>
          <a:xfrm>
            <a:off x="4659025" y="3390537"/>
            <a:ext cx="484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Batch: Aug 2025 – Feb 2026</a:t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962025" y="4446091"/>
            <a:ext cx="484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Bhavana Madarse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962025" y="4827091"/>
            <a:ext cx="484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Katru Tirumala Venkat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962025" y="5151966"/>
            <a:ext cx="484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Himanshu Barfa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962025" y="5476841"/>
            <a:ext cx="484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Amit Yadav</a:t>
            </a:r>
            <a:endParaRPr/>
          </a:p>
        </p:txBody>
      </p:sp>
      <p:pic>
        <p:nvPicPr>
          <p:cNvPr descr="image.png" id="171" name="Google Shape;1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025" y="4057752"/>
            <a:ext cx="166687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2" name="Google Shape;17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6" y="4085815"/>
            <a:ext cx="233362" cy="17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0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/>
        </p:nvSpPr>
        <p:spPr>
          <a:xfrm>
            <a:off x="571500" y="2906166"/>
            <a:ext cx="5286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Before applying rules, the system must identify the device. We use specific Regex patterns to parse the `show version` header.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6091275" y="1342662"/>
            <a:ext cx="528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571500" y="3645247"/>
            <a:ext cx="528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Logic Flow:</a:t>
            </a:r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6562725" y="3395662"/>
            <a:ext cx="22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def</a:t>
            </a:r>
            <a:endParaRPr/>
          </a:p>
        </p:txBody>
      </p:sp>
      <p:sp>
        <p:nvSpPr>
          <p:cNvPr id="355" name="Google Shape;355;p34"/>
          <p:cNvSpPr txBox="1"/>
          <p:nvPr/>
        </p:nvSpPr>
        <p:spPr>
          <a:xfrm>
            <a:off x="6867525" y="3395662"/>
            <a:ext cx="167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detect_device_metadata</a:t>
            </a:r>
            <a:endParaRPr/>
          </a:p>
        </p:txBody>
      </p:sp>
      <p:sp>
        <p:nvSpPr>
          <p:cNvPr id="356" name="Google Shape;356;p34"/>
          <p:cNvSpPr txBox="1"/>
          <p:nvPr/>
        </p:nvSpPr>
        <p:spPr>
          <a:xfrm>
            <a:off x="6638925" y="5409087"/>
            <a:ext cx="419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 txBox="1"/>
          <p:nvPr/>
        </p:nvSpPr>
        <p:spPr>
          <a:xfrm>
            <a:off x="9610725" y="3938587"/>
            <a:ext cx="1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endParaRPr/>
          </a:p>
        </p:txBody>
      </p:sp>
      <p:sp>
        <p:nvSpPr>
          <p:cNvPr id="358" name="Google Shape;358;p34"/>
          <p:cNvSpPr txBox="1"/>
          <p:nvPr/>
        </p:nvSpPr>
        <p:spPr>
          <a:xfrm>
            <a:off x="10372725" y="3938587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endParaRPr/>
          </a:p>
        </p:txBody>
      </p:sp>
      <p:sp>
        <p:nvSpPr>
          <p:cNvPr id="359" name="Google Shape;359;p34"/>
          <p:cNvSpPr txBox="1"/>
          <p:nvPr/>
        </p:nvSpPr>
        <p:spPr>
          <a:xfrm>
            <a:off x="6562725" y="4119562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"type"</a:t>
            </a:r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7172325" y="4119562"/>
            <a:ext cx="60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"Router"</a:t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7934325" y="4119562"/>
            <a:ext cx="68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"version"</a:t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9991725" y="4119562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"confidence"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6562725" y="4300537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"High"</a:t>
            </a:r>
            <a:endParaRPr/>
          </a:p>
        </p:txBody>
      </p:sp>
      <p:sp>
        <p:nvSpPr>
          <p:cNvPr id="364" name="Google Shape;364;p34"/>
          <p:cNvSpPr txBox="1"/>
          <p:nvPr/>
        </p:nvSpPr>
        <p:spPr>
          <a:xfrm>
            <a:off x="7248525" y="4300537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7934325" y="4300537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"type"</a:t>
            </a:r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8543925" y="4300537"/>
            <a:ext cx="68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"Unknown"</a:t>
            </a:r>
            <a:endParaRPr/>
          </a:p>
        </p:txBody>
      </p:sp>
      <p:sp>
        <p:nvSpPr>
          <p:cNvPr id="367" name="Google Shape;367;p34"/>
          <p:cNvSpPr txBox="1"/>
          <p:nvPr/>
        </p:nvSpPr>
        <p:spPr>
          <a:xfrm>
            <a:off x="9382125" y="4300537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"confidence"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10448925" y="4300537"/>
            <a:ext cx="38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"Low"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838200" y="4090035"/>
            <a:ext cx="1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/>
          </a:p>
        </p:txBody>
      </p:sp>
      <p:sp>
        <p:nvSpPr>
          <p:cNvPr id="370" name="Google Shape;370;p34"/>
          <p:cNvSpPr txBox="1"/>
          <p:nvPr/>
        </p:nvSpPr>
        <p:spPr>
          <a:xfrm>
            <a:off x="952500" y="4090987"/>
            <a:ext cx="490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Read the first 50 lines of the file.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800100" y="4364325"/>
            <a:ext cx="15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952500" y="4365277"/>
            <a:ext cx="490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24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Search for "Cisco IOS" keywords.</a:t>
            </a: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800100" y="4638615"/>
            <a:ext cx="15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/>
          </a:p>
        </p:txBody>
      </p:sp>
      <p:sp>
        <p:nvSpPr>
          <p:cNvPr id="374" name="Google Shape;374;p34"/>
          <p:cNvSpPr txBox="1"/>
          <p:nvPr/>
        </p:nvSpPr>
        <p:spPr>
          <a:xfrm>
            <a:off x="952500" y="4639567"/>
            <a:ext cx="490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24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Extract version number using capture groups.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571500" y="571500"/>
            <a:ext cx="1160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CODE: DEVICE &amp; VERSION DETECTION</a:t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571500" y="1171575"/>
            <a:ext cx="110490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725" y="1913388"/>
            <a:ext cx="59721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82" name="Google Shape;3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5"/>
          <p:cNvSpPr txBox="1"/>
          <p:nvPr/>
        </p:nvSpPr>
        <p:spPr>
          <a:xfrm>
            <a:off x="214350" y="2009388"/>
            <a:ext cx="5286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JSON: CISCO_ROUTER_BENCHMARK.JSON</a:t>
            </a:r>
            <a:endParaRPr/>
          </a:p>
        </p:txBody>
      </p:sp>
      <p:sp>
        <p:nvSpPr>
          <p:cNvPr id="384" name="Google Shape;384;p35"/>
          <p:cNvSpPr txBox="1"/>
          <p:nvPr/>
        </p:nvSpPr>
        <p:spPr>
          <a:xfrm>
            <a:off x="6334125" y="2854672"/>
            <a:ext cx="5286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decoupled the rules from the code. The </a:t>
            </a: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JSON Model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acts as a flexible database.</a:t>
            </a: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952500" y="3395513"/>
            <a:ext cx="3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"id"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1409700" y="3395513"/>
            <a:ext cx="53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"1.1.1"</a:t>
            </a:r>
            <a:endParaRPr/>
          </a:p>
        </p:txBody>
      </p:sp>
      <p:sp>
        <p:nvSpPr>
          <p:cNvPr id="387" name="Google Shape;387;p35"/>
          <p:cNvSpPr txBox="1"/>
          <p:nvPr/>
        </p:nvSpPr>
        <p:spPr>
          <a:xfrm>
            <a:off x="2095500" y="3395513"/>
            <a:ext cx="68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"section"</a:t>
            </a:r>
            <a:endParaRPr/>
          </a:p>
        </p:txBody>
      </p:sp>
      <p:sp>
        <p:nvSpPr>
          <p:cNvPr id="388" name="Google Shape;388;p35"/>
          <p:cNvSpPr txBox="1"/>
          <p:nvPr/>
        </p:nvSpPr>
        <p:spPr>
          <a:xfrm>
            <a:off x="2933700" y="3395513"/>
            <a:ext cx="137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"1. Initial Setup"</a:t>
            </a: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4457700" y="3395513"/>
            <a:ext cx="53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"title"</a:t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800100" y="3576488"/>
            <a:ext cx="342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"Ensure 'service password-encryption' is set"</a:t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4381500" y="3576488"/>
            <a:ext cx="9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"description"</a:t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800100" y="3757463"/>
            <a:ext cx="411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"Prevents passwords from being visible in clear text."</a:t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800100" y="3938438"/>
            <a:ext cx="11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"regex_pattern"</a:t>
            </a:r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2095500" y="3938438"/>
            <a:ext cx="228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"^service password-encryption"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4533900" y="3938438"/>
            <a:ext cx="9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"risk_level"</a:t>
            </a:r>
            <a:endParaRPr/>
          </a:p>
        </p:txBody>
      </p:sp>
      <p:sp>
        <p:nvSpPr>
          <p:cNvPr id="396" name="Google Shape;396;p35"/>
          <p:cNvSpPr txBox="1"/>
          <p:nvPr/>
        </p:nvSpPr>
        <p:spPr>
          <a:xfrm>
            <a:off x="800100" y="4119413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"High"</a:t>
            </a:r>
            <a:endParaRPr/>
          </a:p>
        </p:txBody>
      </p:sp>
      <p:sp>
        <p:nvSpPr>
          <p:cNvPr id="397" name="Google Shape;397;p35"/>
          <p:cNvSpPr txBox="1"/>
          <p:nvPr/>
        </p:nvSpPr>
        <p:spPr>
          <a:xfrm>
            <a:off x="1409700" y="4119413"/>
            <a:ext cx="9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"remediation"</a:t>
            </a:r>
            <a:endParaRPr/>
          </a:p>
        </p:txBody>
      </p:sp>
      <p:sp>
        <p:nvSpPr>
          <p:cNvPr id="398" name="Google Shape;398;p35"/>
          <p:cNvSpPr txBox="1"/>
          <p:nvPr/>
        </p:nvSpPr>
        <p:spPr>
          <a:xfrm>
            <a:off x="800100" y="4119413"/>
            <a:ext cx="4114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"Run command: service password-encryption"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6619875" y="3592800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00" name="Google Shape;400;p35"/>
          <p:cNvSpPr txBox="1"/>
          <p:nvPr/>
        </p:nvSpPr>
        <p:spPr>
          <a:xfrm>
            <a:off x="6715125" y="3593752"/>
            <a:ext cx="4905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Decoupling: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Adding a new CIS benchmark doesn't require changing Python code, just adding a JSON file.</a:t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6619875" y="4141380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02" name="Google Shape;402;p35"/>
          <p:cNvSpPr txBox="1"/>
          <p:nvPr/>
        </p:nvSpPr>
        <p:spPr>
          <a:xfrm>
            <a:off x="6715125" y="4142333"/>
            <a:ext cx="490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Regex Field: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Stores the exact pattern used for validation.</a:t>
            </a:r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6619875" y="4415670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5125" y="4416623"/>
            <a:ext cx="4905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Remediation: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Stores instructions shown to the user if the check fails.</a:t>
            </a:r>
            <a:endParaRPr/>
          </a:p>
        </p:txBody>
      </p:sp>
      <p:sp>
        <p:nvSpPr>
          <p:cNvPr id="405" name="Google Shape;405;p35"/>
          <p:cNvSpPr txBox="1"/>
          <p:nvPr/>
        </p:nvSpPr>
        <p:spPr>
          <a:xfrm>
            <a:off x="571500" y="571500"/>
            <a:ext cx="1160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CODE: JSON RULE STRUCTURE</a:t>
            </a:r>
            <a:endParaRPr/>
          </a:p>
        </p:txBody>
      </p:sp>
      <p:sp>
        <p:nvSpPr>
          <p:cNvPr id="406" name="Google Shape;406;p35"/>
          <p:cNvSpPr/>
          <p:nvPr/>
        </p:nvSpPr>
        <p:spPr>
          <a:xfrm>
            <a:off x="571500" y="1171575"/>
            <a:ext cx="110490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88" y="2275950"/>
            <a:ext cx="59150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2" name="Google Shape;4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3" name="Google Shape;41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638" y="3051025"/>
            <a:ext cx="4086225" cy="112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4" name="Google Shape;41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3013769"/>
            <a:ext cx="52863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 txBox="1"/>
          <p:nvPr/>
        </p:nvSpPr>
        <p:spPr>
          <a:xfrm>
            <a:off x="571500" y="1470350"/>
            <a:ext cx="30276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loop is the "brain" of the application. It iterates through every rule in the loaded benchmark against the configuration file.</a:t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6334125" y="2747069"/>
            <a:ext cx="5286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PYTHON: AUDIT_ENGINE.PY</a:t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571500" y="3224050"/>
            <a:ext cx="4000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3350" spcFirstLastPara="1" rIns="0" wrap="square" tIns="0">
            <a:sp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Performance Note:</a:t>
            </a:r>
            <a:endParaRPr b="1" sz="1200">
              <a:solidFill>
                <a:srgbClr val="CBD5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Using re.MULTILINE allows us to match patterns </a:t>
            </a:r>
            <a:endParaRPr b="0" i="0" sz="1200" u="none" cap="none" strike="noStrike">
              <a:solidFill>
                <a:srgbClr val="CBD5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that span across line breaks or are anchored to</a:t>
            </a:r>
            <a:endParaRPr b="0" i="0" sz="1200" u="none" cap="none" strike="noStrike">
              <a:solidFill>
                <a:srgbClr val="CBD5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start of a line.</a:t>
            </a:r>
            <a:endParaRPr/>
          </a:p>
        </p:txBody>
      </p:sp>
      <p:sp>
        <p:nvSpPr>
          <p:cNvPr id="418" name="Google Shape;418;p36"/>
          <p:cNvSpPr txBox="1"/>
          <p:nvPr/>
        </p:nvSpPr>
        <p:spPr>
          <a:xfrm>
            <a:off x="6562725" y="3204269"/>
            <a:ext cx="22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def</a:t>
            </a:r>
            <a:endParaRPr/>
          </a:p>
        </p:txBody>
      </p:sp>
      <p:sp>
        <p:nvSpPr>
          <p:cNvPr id="419" name="Google Shape;419;p36"/>
          <p:cNvSpPr txBox="1"/>
          <p:nvPr/>
        </p:nvSpPr>
        <p:spPr>
          <a:xfrm>
            <a:off x="6867525" y="3204269"/>
            <a:ext cx="144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evaluate_compliance</a:t>
            </a:r>
            <a:endParaRPr/>
          </a:p>
        </p:txBody>
      </p:sp>
      <p:sp>
        <p:nvSpPr>
          <p:cNvPr id="420" name="Google Shape;420;p36"/>
          <p:cNvSpPr txBox="1"/>
          <p:nvPr/>
        </p:nvSpPr>
        <p:spPr>
          <a:xfrm>
            <a:off x="6562725" y="3385244"/>
            <a:ext cx="22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endParaRPr/>
          </a:p>
        </p:txBody>
      </p:sp>
      <p:sp>
        <p:nvSpPr>
          <p:cNvPr id="421" name="Google Shape;421;p36"/>
          <p:cNvSpPr txBox="1"/>
          <p:nvPr/>
        </p:nvSpPr>
        <p:spPr>
          <a:xfrm>
            <a:off x="7248525" y="3385244"/>
            <a:ext cx="1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endParaRPr/>
          </a:p>
        </p:txBody>
      </p:sp>
      <p:sp>
        <p:nvSpPr>
          <p:cNvPr id="422" name="Google Shape;422;p36"/>
          <p:cNvSpPr txBox="1"/>
          <p:nvPr/>
        </p:nvSpPr>
        <p:spPr>
          <a:xfrm>
            <a:off x="6562725" y="3385244"/>
            <a:ext cx="4648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# Apply the regex pattern to the config content</a:t>
            </a:r>
            <a:endParaRPr/>
          </a:p>
        </p:txBody>
      </p:sp>
      <p:sp>
        <p:nvSpPr>
          <p:cNvPr id="423" name="Google Shape;423;p36"/>
          <p:cNvSpPr txBox="1"/>
          <p:nvPr/>
        </p:nvSpPr>
        <p:spPr>
          <a:xfrm>
            <a:off x="9458325" y="3566219"/>
            <a:ext cx="11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'regex_pattern'</a:t>
            </a:r>
            <a:endParaRPr/>
          </a:p>
        </p:txBody>
      </p:sp>
      <p:sp>
        <p:nvSpPr>
          <p:cNvPr id="424" name="Google Shape;424;p36"/>
          <p:cNvSpPr txBox="1"/>
          <p:nvPr/>
        </p:nvSpPr>
        <p:spPr>
          <a:xfrm>
            <a:off x="7629525" y="3747194"/>
            <a:ext cx="327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# Determine status based on match existence</a:t>
            </a:r>
            <a:endParaRPr/>
          </a:p>
        </p:txBody>
      </p:sp>
      <p:sp>
        <p:nvSpPr>
          <p:cNvPr id="425" name="Google Shape;425;p36"/>
          <p:cNvSpPr txBox="1"/>
          <p:nvPr/>
        </p:nvSpPr>
        <p:spPr>
          <a:xfrm>
            <a:off x="7248525" y="3928169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"PASS"</a:t>
            </a:r>
            <a:endParaRPr/>
          </a:p>
        </p:txBody>
      </p:sp>
      <p:sp>
        <p:nvSpPr>
          <p:cNvPr id="426" name="Google Shape;426;p36"/>
          <p:cNvSpPr txBox="1"/>
          <p:nvPr/>
        </p:nvSpPr>
        <p:spPr>
          <a:xfrm>
            <a:off x="7781925" y="3928169"/>
            <a:ext cx="1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endParaRPr/>
          </a:p>
        </p:txBody>
      </p:sp>
      <p:sp>
        <p:nvSpPr>
          <p:cNvPr id="427" name="Google Shape;427;p36"/>
          <p:cNvSpPr txBox="1"/>
          <p:nvPr/>
        </p:nvSpPr>
        <p:spPr>
          <a:xfrm>
            <a:off x="8467725" y="3928169"/>
            <a:ext cx="3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else</a:t>
            </a:r>
            <a:endParaRPr/>
          </a:p>
        </p:txBody>
      </p:sp>
      <p:sp>
        <p:nvSpPr>
          <p:cNvPr id="428" name="Google Shape;428;p36"/>
          <p:cNvSpPr txBox="1"/>
          <p:nvPr/>
        </p:nvSpPr>
        <p:spPr>
          <a:xfrm>
            <a:off x="8848725" y="3928169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"FAIL"</a:t>
            </a:r>
            <a:endParaRPr/>
          </a:p>
        </p:txBody>
      </p:sp>
      <p:sp>
        <p:nvSpPr>
          <p:cNvPr id="429" name="Google Shape;429;p36"/>
          <p:cNvSpPr txBox="1"/>
          <p:nvPr/>
        </p:nvSpPr>
        <p:spPr>
          <a:xfrm>
            <a:off x="10677525" y="3928169"/>
            <a:ext cx="3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"id"</a:t>
            </a:r>
            <a:endParaRPr/>
          </a:p>
        </p:txBody>
      </p:sp>
      <p:sp>
        <p:nvSpPr>
          <p:cNvPr id="430" name="Google Shape;430;p36"/>
          <p:cNvSpPr txBox="1"/>
          <p:nvPr/>
        </p:nvSpPr>
        <p:spPr>
          <a:xfrm>
            <a:off x="6943725" y="4109144"/>
            <a:ext cx="3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'id'</a:t>
            </a:r>
            <a:endParaRPr/>
          </a:p>
        </p:txBody>
      </p:sp>
      <p:sp>
        <p:nvSpPr>
          <p:cNvPr id="431" name="Google Shape;431;p36"/>
          <p:cNvSpPr txBox="1"/>
          <p:nvPr/>
        </p:nvSpPr>
        <p:spPr>
          <a:xfrm>
            <a:off x="7477125" y="4109144"/>
            <a:ext cx="60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"status"</a:t>
            </a:r>
            <a:endParaRPr/>
          </a:p>
        </p:txBody>
      </p:sp>
      <p:sp>
        <p:nvSpPr>
          <p:cNvPr id="432" name="Google Shape;432;p36"/>
          <p:cNvSpPr txBox="1"/>
          <p:nvPr/>
        </p:nvSpPr>
        <p:spPr>
          <a:xfrm>
            <a:off x="8848725" y="4109144"/>
            <a:ext cx="7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"evidence"</a:t>
            </a:r>
            <a:endParaRPr/>
          </a:p>
        </p:txBody>
      </p:sp>
      <p:sp>
        <p:nvSpPr>
          <p:cNvPr id="433" name="Google Shape;433;p36"/>
          <p:cNvSpPr txBox="1"/>
          <p:nvPr/>
        </p:nvSpPr>
        <p:spPr>
          <a:xfrm>
            <a:off x="10906125" y="4109144"/>
            <a:ext cx="1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7019925" y="4290119"/>
            <a:ext cx="3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else</a:t>
            </a:r>
            <a:endParaRPr/>
          </a:p>
        </p:txBody>
      </p:sp>
      <p:sp>
        <p:nvSpPr>
          <p:cNvPr id="435" name="Google Shape;435;p36"/>
          <p:cNvSpPr txBox="1"/>
          <p:nvPr/>
        </p:nvSpPr>
        <p:spPr>
          <a:xfrm>
            <a:off x="7400925" y="4290119"/>
            <a:ext cx="83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"Not Found"</a:t>
            </a:r>
            <a:endParaRPr/>
          </a:p>
        </p:txBody>
      </p:sp>
      <p:sp>
        <p:nvSpPr>
          <p:cNvPr id="436" name="Google Shape;436;p36"/>
          <p:cNvSpPr txBox="1"/>
          <p:nvPr/>
        </p:nvSpPr>
        <p:spPr>
          <a:xfrm>
            <a:off x="8543925" y="4290119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endParaRPr/>
          </a:p>
        </p:txBody>
      </p:sp>
      <p:pic>
        <p:nvPicPr>
          <p:cNvPr descr="image.png" id="437" name="Google Shape;43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22404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6"/>
          <p:cNvSpPr txBox="1"/>
          <p:nvPr/>
        </p:nvSpPr>
        <p:spPr>
          <a:xfrm>
            <a:off x="571500" y="571500"/>
            <a:ext cx="1160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CODE: THE EVALUATION ENGINE</a:t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571500" y="1171575"/>
            <a:ext cx="110490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36"/>
          <p:cNvPicPr preferRelativeResize="0"/>
          <p:nvPr/>
        </p:nvPicPr>
        <p:blipFill rotWithShape="1">
          <a:blip r:embed="rId7">
            <a:alphaModFix/>
          </a:blip>
          <a:srcRect b="0" l="0" r="-4964" t="0"/>
          <a:stretch/>
        </p:blipFill>
        <p:spPr>
          <a:xfrm>
            <a:off x="4695975" y="1514261"/>
            <a:ext cx="7848299" cy="41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5" name="Google Shape;4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6" name="Google Shape;4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024187"/>
            <a:ext cx="52863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571500" y="2757487"/>
            <a:ext cx="5286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PYTHON: APP.PY</a:t>
            </a:r>
            <a:endParaRPr/>
          </a:p>
        </p:txBody>
      </p:sp>
      <p:sp>
        <p:nvSpPr>
          <p:cNvPr id="448" name="Google Shape;448;p37"/>
          <p:cNvSpPr txBox="1"/>
          <p:nvPr/>
        </p:nvSpPr>
        <p:spPr>
          <a:xfrm>
            <a:off x="6334125" y="2149975"/>
            <a:ext cx="5286300" cy="28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1F5F9"/>
                </a:solidFill>
              </a:rPr>
              <a:t>This section of the code handles the </a:t>
            </a:r>
            <a:r>
              <a:rPr b="1" lang="en-US" sz="1100">
                <a:solidFill>
                  <a:srgbClr val="F1F5F9"/>
                </a:solidFill>
              </a:rPr>
              <a:t>initial user interaction</a:t>
            </a:r>
            <a:r>
              <a:rPr lang="en-US" sz="1100">
                <a:solidFill>
                  <a:srgbClr val="F1F5F9"/>
                </a:solidFill>
              </a:rPr>
              <a:t> and ensures that only valid configuration files enter the system.</a:t>
            </a:r>
            <a:endParaRPr sz="1100">
              <a:solidFill>
                <a:srgbClr val="F1F5F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US" sz="1300">
                <a:solidFill>
                  <a:srgbClr val="F1F5F9"/>
                </a:solidFill>
              </a:rPr>
              <a:t>Key Functionalities:</a:t>
            </a:r>
            <a:endParaRPr b="1" sz="1300">
              <a:solidFill>
                <a:srgbClr val="F1F5F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1F5F9"/>
              </a:buClr>
              <a:buSzPts val="1100"/>
              <a:buChar char="●"/>
            </a:pPr>
            <a:r>
              <a:rPr b="1" lang="en-US" sz="1100">
                <a:solidFill>
                  <a:srgbClr val="F1F5F9"/>
                </a:solidFill>
              </a:rPr>
              <a:t>File Upload Management</a:t>
            </a:r>
            <a:r>
              <a:rPr lang="en-US" sz="1100">
                <a:solidFill>
                  <a:srgbClr val="F1F5F9"/>
                </a:solidFill>
              </a:rPr>
              <a:t>: Processes incoming </a:t>
            </a:r>
            <a:r>
              <a:rPr lang="en-US" sz="1100">
                <a:solidFill>
                  <a:srgbClr val="F1F5F9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-US" sz="1100">
                <a:solidFill>
                  <a:srgbClr val="F1F5F9"/>
                </a:solidFill>
              </a:rPr>
              <a:t> requests and validates that a file has been selected by the user.</a:t>
            </a:r>
            <a:endParaRPr sz="1100">
              <a:solidFill>
                <a:srgbClr val="F1F5F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5F9"/>
              </a:buClr>
              <a:buSzPts val="1100"/>
              <a:buChar char="●"/>
            </a:pPr>
            <a:r>
              <a:rPr b="1" lang="en-US" sz="1100">
                <a:solidFill>
                  <a:srgbClr val="F1F5F9"/>
                </a:solidFill>
              </a:rPr>
              <a:t>Security Filtering</a:t>
            </a:r>
            <a:r>
              <a:rPr lang="en-US" sz="1100">
                <a:solidFill>
                  <a:srgbClr val="F1F5F9"/>
                </a:solidFill>
              </a:rPr>
              <a:t>: Restricts uploads to specific extensions—</a:t>
            </a:r>
            <a:r>
              <a:rPr b="1" lang="en-US" sz="1100">
                <a:solidFill>
                  <a:srgbClr val="F1F5F9"/>
                </a:solidFill>
              </a:rPr>
              <a:t>.txt</a:t>
            </a:r>
            <a:r>
              <a:rPr lang="en-US" sz="1100">
                <a:solidFill>
                  <a:srgbClr val="F1F5F9"/>
                </a:solidFill>
              </a:rPr>
              <a:t>, </a:t>
            </a:r>
            <a:r>
              <a:rPr b="1" lang="en-US" sz="1100">
                <a:solidFill>
                  <a:srgbClr val="F1F5F9"/>
                </a:solidFill>
              </a:rPr>
              <a:t>.cfg</a:t>
            </a:r>
            <a:r>
              <a:rPr lang="en-US" sz="1100">
                <a:solidFill>
                  <a:srgbClr val="F1F5F9"/>
                </a:solidFill>
              </a:rPr>
              <a:t>, and </a:t>
            </a:r>
            <a:r>
              <a:rPr b="1" lang="en-US" sz="1100">
                <a:solidFill>
                  <a:srgbClr val="F1F5F9"/>
                </a:solidFill>
              </a:rPr>
              <a:t>.conf</a:t>
            </a:r>
            <a:r>
              <a:rPr lang="en-US" sz="1100">
                <a:solidFill>
                  <a:srgbClr val="F1F5F9"/>
                </a:solidFill>
              </a:rPr>
              <a:t>—to prevent unauthorized file types.</a:t>
            </a:r>
            <a:endParaRPr sz="1100">
              <a:solidFill>
                <a:srgbClr val="F1F5F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5F9"/>
              </a:buClr>
              <a:buSzPts val="1100"/>
              <a:buChar char="●"/>
            </a:pPr>
            <a:r>
              <a:rPr b="1" lang="en-US" sz="1100">
                <a:solidFill>
                  <a:srgbClr val="F1F5F9"/>
                </a:solidFill>
              </a:rPr>
              <a:t>Unique File Identification</a:t>
            </a:r>
            <a:r>
              <a:rPr lang="en-US" sz="1100">
                <a:solidFill>
                  <a:srgbClr val="F1F5F9"/>
                </a:solidFill>
              </a:rPr>
              <a:t>: Generates a </a:t>
            </a:r>
            <a:r>
              <a:rPr b="1" lang="en-US" sz="1100">
                <a:solidFill>
                  <a:srgbClr val="F1F5F9"/>
                </a:solidFill>
              </a:rPr>
              <a:t>UUID-based filename</a:t>
            </a:r>
            <a:r>
              <a:rPr lang="en-US" sz="1100">
                <a:solidFill>
                  <a:srgbClr val="F1F5F9"/>
                </a:solidFill>
              </a:rPr>
              <a:t> for every upload to prevent data overwriting and maintain a clear audit trail.</a:t>
            </a:r>
            <a:endParaRPr sz="1100">
              <a:solidFill>
                <a:srgbClr val="F1F5F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5F9"/>
              </a:buClr>
              <a:buSzPts val="1100"/>
              <a:buChar char="●"/>
            </a:pPr>
            <a:r>
              <a:rPr b="1" lang="en-US" sz="1100">
                <a:solidFill>
                  <a:srgbClr val="F1F5F9"/>
                </a:solidFill>
              </a:rPr>
              <a:t>Automated Redirection</a:t>
            </a:r>
            <a:r>
              <a:rPr lang="en-US" sz="1100">
                <a:solidFill>
                  <a:srgbClr val="F1F5F9"/>
                </a:solidFill>
              </a:rPr>
              <a:t>: Once the file is successfully saved to the server, it automatically triggers the </a:t>
            </a:r>
            <a:r>
              <a:rPr lang="en-US" sz="1100">
                <a:solidFill>
                  <a:srgbClr val="F1F5F9"/>
                </a:solidFill>
                <a:latin typeface="Roboto Mono"/>
                <a:ea typeface="Roboto Mono"/>
                <a:cs typeface="Roboto Mono"/>
                <a:sym typeface="Roboto Mono"/>
              </a:rPr>
              <a:t>audit</a:t>
            </a:r>
            <a:r>
              <a:rPr lang="en-US" sz="1100">
                <a:solidFill>
                  <a:srgbClr val="F1F5F9"/>
                </a:solidFill>
              </a:rPr>
              <a:t> route to begin the security scan.</a:t>
            </a:r>
            <a:endParaRPr sz="1100">
              <a:solidFill>
                <a:srgbClr val="F1F5F9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1F5F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800100" y="3214687"/>
            <a:ext cx="3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@app</a:t>
            </a: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1638300" y="3214687"/>
            <a:ext cx="60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'/audit'</a:t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3086100" y="3214687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'POST'</a:t>
            </a: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3771900" y="3214687"/>
            <a:ext cx="22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def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4076700" y="3214687"/>
            <a:ext cx="7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audit_file</a:t>
            </a:r>
            <a:endParaRPr/>
          </a:p>
        </p:txBody>
      </p:sp>
      <p:sp>
        <p:nvSpPr>
          <p:cNvPr id="454" name="Google Shape;454;p37"/>
          <p:cNvSpPr txBox="1"/>
          <p:nvPr/>
        </p:nvSpPr>
        <p:spPr>
          <a:xfrm>
            <a:off x="1866900" y="3395662"/>
            <a:ext cx="9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'config_file'</a:t>
            </a:r>
            <a:endParaRPr/>
          </a:p>
        </p:txBody>
      </p:sp>
      <p:sp>
        <p:nvSpPr>
          <p:cNvPr id="455" name="Google Shape;455;p37"/>
          <p:cNvSpPr txBox="1"/>
          <p:nvPr/>
        </p:nvSpPr>
        <p:spPr>
          <a:xfrm>
            <a:off x="800100" y="3395662"/>
            <a:ext cx="4572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# 1. Secure the filename &amp; read content</a:t>
            </a:r>
            <a:endParaRPr/>
          </a:p>
        </p:txBody>
      </p:sp>
      <p:sp>
        <p:nvSpPr>
          <p:cNvPr id="456" name="Google Shape;456;p37"/>
          <p:cNvSpPr txBox="1"/>
          <p:nvPr/>
        </p:nvSpPr>
        <p:spPr>
          <a:xfrm>
            <a:off x="2247900" y="3757612"/>
            <a:ext cx="53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'utf-8'</a:t>
            </a:r>
            <a:endParaRPr/>
          </a:p>
        </p:txBody>
      </p:sp>
      <p:sp>
        <p:nvSpPr>
          <p:cNvPr id="457" name="Google Shape;457;p37"/>
          <p:cNvSpPr txBox="1"/>
          <p:nvPr/>
        </p:nvSpPr>
        <p:spPr>
          <a:xfrm>
            <a:off x="2933700" y="3757612"/>
            <a:ext cx="205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# 2. Run the logic pipeline</a:t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2857500" y="4119562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'type'</a:t>
            </a:r>
            <a:endParaRPr/>
          </a:p>
        </p:txBody>
      </p:sp>
      <p:sp>
        <p:nvSpPr>
          <p:cNvPr id="459" name="Google Shape;459;p37"/>
          <p:cNvSpPr txBox="1"/>
          <p:nvPr/>
        </p:nvSpPr>
        <p:spPr>
          <a:xfrm>
            <a:off x="3543300" y="4300537"/>
            <a:ext cx="205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# 3. Render the HTML report</a:t>
            </a:r>
            <a:endParaRPr/>
          </a:p>
        </p:txBody>
      </p:sp>
      <p:sp>
        <p:nvSpPr>
          <p:cNvPr id="460" name="Google Shape;460;p37"/>
          <p:cNvSpPr txBox="1"/>
          <p:nvPr/>
        </p:nvSpPr>
        <p:spPr>
          <a:xfrm>
            <a:off x="800100" y="4481512"/>
            <a:ext cx="45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endParaRPr/>
          </a:p>
        </p:txBody>
      </p:sp>
      <p:sp>
        <p:nvSpPr>
          <p:cNvPr id="461" name="Google Shape;461;p37"/>
          <p:cNvSpPr txBox="1"/>
          <p:nvPr/>
        </p:nvSpPr>
        <p:spPr>
          <a:xfrm>
            <a:off x="2552700" y="4481512"/>
            <a:ext cx="99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4D399"/>
                </a:solidFill>
                <a:latin typeface="Fira Code"/>
                <a:ea typeface="Fira Code"/>
                <a:cs typeface="Fira Code"/>
                <a:sym typeface="Fira Code"/>
              </a:rPr>
              <a:t>'report.html'</a:t>
            </a:r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6619875" y="3455729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 txBox="1"/>
          <p:nvPr/>
        </p:nvSpPr>
        <p:spPr>
          <a:xfrm>
            <a:off x="6715125" y="4005262"/>
            <a:ext cx="490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 txBox="1"/>
          <p:nvPr/>
        </p:nvSpPr>
        <p:spPr>
          <a:xfrm>
            <a:off x="6619875" y="4552890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7"/>
          <p:cNvSpPr txBox="1"/>
          <p:nvPr/>
        </p:nvSpPr>
        <p:spPr>
          <a:xfrm>
            <a:off x="6715125" y="4553842"/>
            <a:ext cx="490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 txBox="1"/>
          <p:nvPr/>
        </p:nvSpPr>
        <p:spPr>
          <a:xfrm>
            <a:off x="571500" y="571500"/>
            <a:ext cx="1160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CODE: FLASK ROUTE HANDLER</a:t>
            </a:r>
            <a:endParaRPr/>
          </a:p>
        </p:txBody>
      </p:sp>
      <p:sp>
        <p:nvSpPr>
          <p:cNvPr id="467" name="Google Shape;467;p37"/>
          <p:cNvSpPr/>
          <p:nvPr/>
        </p:nvSpPr>
        <p:spPr>
          <a:xfrm>
            <a:off x="571500" y="1171575"/>
            <a:ext cx="110490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50" y="1407488"/>
            <a:ext cx="61378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3" name="Google Shape;4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4" name="Google Shape;4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052637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5" name="Google Shape;47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" y="2071687"/>
            <a:ext cx="52006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6" name="Google Shape;47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5125" y="3074640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 txBox="1"/>
          <p:nvPr/>
        </p:nvSpPr>
        <p:spPr>
          <a:xfrm>
            <a:off x="814387" y="3865215"/>
            <a:ext cx="475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Paste Your "Upload Configuration" Screenshot Here</a:t>
            </a:r>
            <a:endParaRPr/>
          </a:p>
        </p:txBody>
      </p:sp>
      <p:sp>
        <p:nvSpPr>
          <p:cNvPr id="478" name="Google Shape;478;p38"/>
          <p:cNvSpPr txBox="1"/>
          <p:nvPr/>
        </p:nvSpPr>
        <p:spPr>
          <a:xfrm>
            <a:off x="1790700" y="4493865"/>
            <a:ext cx="280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(Replace this block with your Screenshot #4)</a:t>
            </a:r>
            <a:endParaRPr/>
          </a:p>
        </p:txBody>
      </p:sp>
      <p:sp>
        <p:nvSpPr>
          <p:cNvPr id="479" name="Google Shape;479;p38"/>
          <p:cNvSpPr txBox="1"/>
          <p:nvPr/>
        </p:nvSpPr>
        <p:spPr>
          <a:xfrm>
            <a:off x="6381750" y="1736824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480" name="Google Shape;480;p38"/>
          <p:cNvSpPr txBox="1"/>
          <p:nvPr/>
        </p:nvSpPr>
        <p:spPr>
          <a:xfrm>
            <a:off x="6667500" y="1736824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34D399"/>
                </a:solidFill>
                <a:latin typeface="Rajdhani"/>
                <a:ea typeface="Rajdhani"/>
                <a:cs typeface="Rajdhani"/>
                <a:sym typeface="Rajdhani"/>
              </a:rPr>
              <a:t>DRAG &amp; DROP SIMPLICITY</a:t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6667500" y="2283916"/>
            <a:ext cx="495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modern web interface allows users to easily drag and drop configuration files directly into the analyzer.</a:t>
            </a:r>
            <a:endParaRPr/>
          </a:p>
        </p:txBody>
      </p:sp>
      <p:sp>
        <p:nvSpPr>
          <p:cNvPr id="482" name="Google Shape;482;p38"/>
          <p:cNvSpPr txBox="1"/>
          <p:nvPr/>
        </p:nvSpPr>
        <p:spPr>
          <a:xfrm>
            <a:off x="6381750" y="3131641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483" name="Google Shape;483;p38"/>
          <p:cNvSpPr txBox="1"/>
          <p:nvPr/>
        </p:nvSpPr>
        <p:spPr>
          <a:xfrm>
            <a:off x="6667500" y="3131641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AUTOMATIC VALIDATION</a:t>
            </a:r>
            <a:endParaRPr/>
          </a:p>
        </p:txBody>
      </p:sp>
      <p:sp>
        <p:nvSpPr>
          <p:cNvPr id="484" name="Google Shape;484;p38"/>
          <p:cNvSpPr txBox="1"/>
          <p:nvPr/>
        </p:nvSpPr>
        <p:spPr>
          <a:xfrm>
            <a:off x="6667500" y="3678733"/>
            <a:ext cx="495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system instantly validates file extensions (.txt, .cfg, .conf) before processing to ensure compatibility.</a:t>
            </a:r>
            <a:endParaRPr/>
          </a:p>
        </p:txBody>
      </p:sp>
      <p:sp>
        <p:nvSpPr>
          <p:cNvPr id="485" name="Google Shape;485;p38"/>
          <p:cNvSpPr txBox="1"/>
          <p:nvPr/>
        </p:nvSpPr>
        <p:spPr>
          <a:xfrm>
            <a:off x="6381750" y="4526458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486" name="Google Shape;486;p38"/>
          <p:cNvSpPr txBox="1"/>
          <p:nvPr/>
        </p:nvSpPr>
        <p:spPr>
          <a:xfrm>
            <a:off x="6667500" y="4526458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F59E0B"/>
                </a:solidFill>
                <a:latin typeface="Rajdhani"/>
                <a:ea typeface="Rajdhani"/>
                <a:cs typeface="Rajdhani"/>
                <a:sym typeface="Rajdhani"/>
              </a:rPr>
              <a:t>ONE-CLICK AUDIT</a:t>
            </a:r>
            <a:endParaRPr/>
          </a:p>
        </p:txBody>
      </p:sp>
      <p:sp>
        <p:nvSpPr>
          <p:cNvPr id="487" name="Google Shape;487;p38"/>
          <p:cNvSpPr txBox="1"/>
          <p:nvPr/>
        </p:nvSpPr>
        <p:spPr>
          <a:xfrm>
            <a:off x="6667500" y="5073550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Simply clicking "Run CIS Audit" triggers the entire backend pipeline, making it accessible even to non-experts.</a:t>
            </a:r>
            <a:endParaRPr/>
          </a:p>
        </p:txBody>
      </p:sp>
      <p:sp>
        <p:nvSpPr>
          <p:cNvPr id="488" name="Google Shape;488;p38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USER-FRIENDLY INTERFACE</a:t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571500" y="1228725"/>
            <a:ext cx="11049000" cy="19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0" y="1342650"/>
            <a:ext cx="6155550" cy="51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95" name="Google Shape;4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6" name="Google Shape;49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052637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7" name="Google Shape;49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2071687"/>
            <a:ext cx="52006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8" name="Google Shape;49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43950" y="2922240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 txBox="1"/>
          <p:nvPr/>
        </p:nvSpPr>
        <p:spPr>
          <a:xfrm>
            <a:off x="6610350" y="3712815"/>
            <a:ext cx="478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Paste Your "Audit Results Dashboard" Screenshot Here</a:t>
            </a:r>
            <a:endParaRPr/>
          </a:p>
        </p:txBody>
      </p:sp>
      <p:sp>
        <p:nvSpPr>
          <p:cNvPr id="500" name="Google Shape;500;p39"/>
          <p:cNvSpPr txBox="1"/>
          <p:nvPr/>
        </p:nvSpPr>
        <p:spPr>
          <a:xfrm>
            <a:off x="7600950" y="4646265"/>
            <a:ext cx="280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(Replace this block with your Screenshot #3)</a:t>
            </a:r>
            <a:endParaRPr/>
          </a:p>
        </p:txBody>
      </p:sp>
      <p:sp>
        <p:nvSpPr>
          <p:cNvPr id="501" name="Google Shape;501;p39"/>
          <p:cNvSpPr txBox="1"/>
          <p:nvPr/>
        </p:nvSpPr>
        <p:spPr>
          <a:xfrm>
            <a:off x="571500" y="1432024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502" name="Google Shape;502;p39"/>
          <p:cNvSpPr txBox="1"/>
          <p:nvPr/>
        </p:nvSpPr>
        <p:spPr>
          <a:xfrm>
            <a:off x="857250" y="1432024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34D399"/>
                </a:solidFill>
                <a:latin typeface="Rajdhani"/>
                <a:ea typeface="Rajdhani"/>
                <a:cs typeface="Rajdhani"/>
                <a:sym typeface="Rajdhani"/>
              </a:rPr>
              <a:t>INTELLIGENT IDENTIFICATION</a:t>
            </a:r>
            <a:endParaRPr/>
          </a:p>
        </p:txBody>
      </p:sp>
      <p:sp>
        <p:nvSpPr>
          <p:cNvPr id="503" name="Google Shape;503;p39"/>
          <p:cNvSpPr txBox="1"/>
          <p:nvPr/>
        </p:nvSpPr>
        <p:spPr>
          <a:xfrm>
            <a:off x="857250" y="1979116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system parses the config header to automatically detect the device type (e.g., "Router") and IOS version (e.g., "15.7").</a:t>
            </a:r>
            <a:endParaRPr/>
          </a:p>
        </p:txBody>
      </p:sp>
      <p:sp>
        <p:nvSpPr>
          <p:cNvPr id="504" name="Google Shape;504;p39"/>
          <p:cNvSpPr txBox="1"/>
          <p:nvPr/>
        </p:nvSpPr>
        <p:spPr>
          <a:xfrm>
            <a:off x="571500" y="3131641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857250" y="3131641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CONFIDENCE SCORING</a:t>
            </a:r>
            <a:endParaRPr/>
          </a:p>
        </p:txBody>
      </p:sp>
      <p:sp>
        <p:nvSpPr>
          <p:cNvPr id="506" name="Google Shape;506;p39"/>
          <p:cNvSpPr txBox="1"/>
          <p:nvPr/>
        </p:nvSpPr>
        <p:spPr>
          <a:xfrm>
            <a:off x="857250" y="3678733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 "High Confidence" indicator confirms that the correct CIS Benchmark rule set has been selected for the analysis.</a:t>
            </a:r>
            <a:endParaRPr/>
          </a:p>
        </p:txBody>
      </p:sp>
      <p:sp>
        <p:nvSpPr>
          <p:cNvPr id="507" name="Google Shape;507;p39"/>
          <p:cNvSpPr txBox="1"/>
          <p:nvPr/>
        </p:nvSpPr>
        <p:spPr>
          <a:xfrm>
            <a:off x="571500" y="4831258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508" name="Google Shape;508;p39"/>
          <p:cNvSpPr txBox="1"/>
          <p:nvPr/>
        </p:nvSpPr>
        <p:spPr>
          <a:xfrm>
            <a:off x="857250" y="4831258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F59E0B"/>
                </a:solidFill>
                <a:latin typeface="Rajdhani"/>
                <a:ea typeface="Rajdhani"/>
                <a:cs typeface="Rajdhani"/>
                <a:sym typeface="Rajdhani"/>
              </a:rPr>
              <a:t>IMMEDIATE INSIGHTS</a:t>
            </a:r>
            <a:endParaRPr/>
          </a:p>
        </p:txBody>
      </p:sp>
      <p:sp>
        <p:nvSpPr>
          <p:cNvPr id="509" name="Google Shape;509;p39"/>
          <p:cNvSpPr txBox="1"/>
          <p:nvPr/>
        </p:nvSpPr>
        <p:spPr>
          <a:xfrm>
            <a:off x="857250" y="5378350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dashboard provides an instant summary of "Pass", "Fail", and "Manual" checks, giving a clear snapshot of compliance posture.</a:t>
            </a:r>
            <a:endParaRPr/>
          </a:p>
        </p:txBody>
      </p:sp>
      <p:sp>
        <p:nvSpPr>
          <p:cNvPr id="510" name="Google Shape;510;p39"/>
          <p:cNvSpPr txBox="1"/>
          <p:nvPr/>
        </p:nvSpPr>
        <p:spPr>
          <a:xfrm>
            <a:off x="571500" y="374749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AUTOMATED DETECTION &amp; DASHBOARD</a:t>
            </a:r>
            <a:endParaRPr/>
          </a:p>
        </p:txBody>
      </p:sp>
      <p:sp>
        <p:nvSpPr>
          <p:cNvPr id="511" name="Google Shape;511;p39"/>
          <p:cNvSpPr/>
          <p:nvPr/>
        </p:nvSpPr>
        <p:spPr>
          <a:xfrm>
            <a:off x="571500" y="1031974"/>
            <a:ext cx="11049000" cy="19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3600" y="1479950"/>
            <a:ext cx="6279350" cy="49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7" name="Google Shape;5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8" name="Google Shape;5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052637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9" name="Google Shape;51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50" y="2071687"/>
            <a:ext cx="52006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0" name="Google Shape;52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2275" y="307464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0"/>
          <p:cNvSpPr txBox="1"/>
          <p:nvPr/>
        </p:nvSpPr>
        <p:spPr>
          <a:xfrm>
            <a:off x="1081087" y="3865215"/>
            <a:ext cx="421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Paste Your "Detailed Report" Screenshot Here</a:t>
            </a:r>
            <a:endParaRPr/>
          </a:p>
        </p:txBody>
      </p:sp>
      <p:sp>
        <p:nvSpPr>
          <p:cNvPr id="522" name="Google Shape;522;p40"/>
          <p:cNvSpPr txBox="1"/>
          <p:nvPr/>
        </p:nvSpPr>
        <p:spPr>
          <a:xfrm>
            <a:off x="1804987" y="4493865"/>
            <a:ext cx="2771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(Replace this block with your Screenshot #1)</a:t>
            </a:r>
            <a:endParaRPr/>
          </a:p>
        </p:txBody>
      </p:sp>
      <p:sp>
        <p:nvSpPr>
          <p:cNvPr id="523" name="Google Shape;523;p40"/>
          <p:cNvSpPr txBox="1"/>
          <p:nvPr/>
        </p:nvSpPr>
        <p:spPr>
          <a:xfrm>
            <a:off x="6381750" y="1584424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524" name="Google Shape;524;p40"/>
          <p:cNvSpPr txBox="1"/>
          <p:nvPr/>
        </p:nvSpPr>
        <p:spPr>
          <a:xfrm>
            <a:off x="6667500" y="1584424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EF4444"/>
                </a:solidFill>
                <a:latin typeface="Rajdhani"/>
                <a:ea typeface="Rajdhani"/>
                <a:cs typeface="Rajdhani"/>
                <a:sym typeface="Rajdhani"/>
              </a:rPr>
              <a:t>GRANULAR ANALYSIS</a:t>
            </a:r>
            <a:endParaRPr/>
          </a:p>
        </p:txBody>
      </p:sp>
      <p:sp>
        <p:nvSpPr>
          <p:cNvPr id="525" name="Google Shape;525;p40"/>
          <p:cNvSpPr txBox="1"/>
          <p:nvPr/>
        </p:nvSpPr>
        <p:spPr>
          <a:xfrm>
            <a:off x="6667500" y="2131516"/>
            <a:ext cx="495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Every CIS control is listed with its specific ID, Section, and Title, providing a comprehensive audit trail.</a:t>
            </a:r>
            <a:endParaRPr/>
          </a:p>
        </p:txBody>
      </p:sp>
      <p:sp>
        <p:nvSpPr>
          <p:cNvPr id="526" name="Google Shape;526;p40"/>
          <p:cNvSpPr txBox="1"/>
          <p:nvPr/>
        </p:nvSpPr>
        <p:spPr>
          <a:xfrm>
            <a:off x="6381750" y="2979241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527" name="Google Shape;527;p40"/>
          <p:cNvSpPr txBox="1"/>
          <p:nvPr/>
        </p:nvSpPr>
        <p:spPr>
          <a:xfrm>
            <a:off x="6667500" y="2979241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F59E0B"/>
                </a:solidFill>
                <a:latin typeface="Rajdhani"/>
                <a:ea typeface="Rajdhani"/>
                <a:cs typeface="Rajdhani"/>
                <a:sym typeface="Rajdhani"/>
              </a:rPr>
              <a:t>EVIDENCE EXTRACTION</a:t>
            </a:r>
            <a:endParaRPr/>
          </a:p>
        </p:txBody>
      </p:sp>
      <p:sp>
        <p:nvSpPr>
          <p:cNvPr id="528" name="Google Shape;528;p40"/>
          <p:cNvSpPr txBox="1"/>
          <p:nvPr/>
        </p:nvSpPr>
        <p:spPr>
          <a:xfrm>
            <a:off x="6667500" y="3526333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Unlike basic tools, this report extracts and displays the exact lines of configuration code that triggered a "Pass" or "Fail".</a:t>
            </a:r>
            <a:endParaRPr/>
          </a:p>
        </p:txBody>
      </p:sp>
      <p:sp>
        <p:nvSpPr>
          <p:cNvPr id="529" name="Google Shape;529;p40"/>
          <p:cNvSpPr txBox="1"/>
          <p:nvPr/>
        </p:nvSpPr>
        <p:spPr>
          <a:xfrm>
            <a:off x="6381750" y="4678858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530" name="Google Shape;530;p40"/>
          <p:cNvSpPr txBox="1"/>
          <p:nvPr/>
        </p:nvSpPr>
        <p:spPr>
          <a:xfrm>
            <a:off x="6667500" y="4678858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ACTIONABLE REMARKS</a:t>
            </a:r>
            <a:endParaRPr/>
          </a:p>
        </p:txBody>
      </p:sp>
      <p:sp>
        <p:nvSpPr>
          <p:cNvPr id="531" name="Google Shape;531;p40"/>
          <p:cNvSpPr txBox="1"/>
          <p:nvPr/>
        </p:nvSpPr>
        <p:spPr>
          <a:xfrm>
            <a:off x="6667500" y="5225950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Status indicators (Pass/Fail) and risk levels (Low/Medium/High) help auditors prioritize remediation efforts immediately.</a:t>
            </a:r>
            <a:endParaRPr/>
          </a:p>
        </p:txBody>
      </p:sp>
      <p:sp>
        <p:nvSpPr>
          <p:cNvPr id="532" name="Google Shape;532;p40"/>
          <p:cNvSpPr txBox="1"/>
          <p:nvPr/>
        </p:nvSpPr>
        <p:spPr>
          <a:xfrm>
            <a:off x="571500" y="527149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DETAILED AUDIT FINDINGS</a:t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571500" y="1184374"/>
            <a:ext cx="11049000" cy="19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175" y="1750225"/>
            <a:ext cx="5819875" cy="4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39" name="Google Shape;5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06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0" name="Google Shape;540;p41"/>
          <p:cNvGraphicFramePr/>
          <p:nvPr/>
        </p:nvGraphicFramePr>
        <p:xfrm>
          <a:off x="571500" y="2990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{ECD84D8C-8582-4EA0-AEA4-D7328D67D61D}</a:tableStyleId>
              </a:tblPr>
              <a:tblGrid>
                <a:gridCol w="658850"/>
                <a:gridCol w="2876250"/>
                <a:gridCol w="1064275"/>
                <a:gridCol w="1266975"/>
                <a:gridCol w="5182650"/>
              </a:tblGrid>
              <a:tr h="502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4F46E5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ID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4F46E5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Control Name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4F46E5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Status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4F46E5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Risk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4F46E5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Implication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1.2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Domain Name Configured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Low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Lack of domain name affects SSH key generation.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1.3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Login Banner Configured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 legal warning for unauthorized access.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1.1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Hostname Configured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Low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4F46E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Device is correctly identified as R6.</a:t>
                      </a:r>
                      <a:endParaRPr>
                        <a:solidFill>
                          <a:srgbClr val="4F46E5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1" name="Google Shape;541;p41"/>
          <p:cNvSpPr/>
          <p:nvPr/>
        </p:nvSpPr>
        <p:spPr>
          <a:xfrm>
            <a:off x="571500" y="3519487"/>
            <a:ext cx="6588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1230362" y="3519487"/>
            <a:ext cx="2876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1"/>
          <p:cNvSpPr/>
          <p:nvPr/>
        </p:nvSpPr>
        <p:spPr>
          <a:xfrm>
            <a:off x="4106614" y="3519487"/>
            <a:ext cx="1064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5170884" y="3519487"/>
            <a:ext cx="12669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6437858" y="3519487"/>
            <a:ext cx="51825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571500" y="4005262"/>
            <a:ext cx="6588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1"/>
          <p:cNvSpPr/>
          <p:nvPr/>
        </p:nvSpPr>
        <p:spPr>
          <a:xfrm>
            <a:off x="1230362" y="4005262"/>
            <a:ext cx="2876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1"/>
          <p:cNvSpPr/>
          <p:nvPr/>
        </p:nvSpPr>
        <p:spPr>
          <a:xfrm>
            <a:off x="4106614" y="4005262"/>
            <a:ext cx="1064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1"/>
          <p:cNvSpPr/>
          <p:nvPr/>
        </p:nvSpPr>
        <p:spPr>
          <a:xfrm>
            <a:off x="5170884" y="4005262"/>
            <a:ext cx="12669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1"/>
          <p:cNvSpPr/>
          <p:nvPr/>
        </p:nvSpPr>
        <p:spPr>
          <a:xfrm>
            <a:off x="6437858" y="4005262"/>
            <a:ext cx="51825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1"/>
          <p:cNvSpPr/>
          <p:nvPr/>
        </p:nvSpPr>
        <p:spPr>
          <a:xfrm>
            <a:off x="571500" y="4491037"/>
            <a:ext cx="6588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1"/>
          <p:cNvSpPr/>
          <p:nvPr/>
        </p:nvSpPr>
        <p:spPr>
          <a:xfrm>
            <a:off x="1230362" y="4491037"/>
            <a:ext cx="2876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4106614" y="4491037"/>
            <a:ext cx="1064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5170884" y="4491037"/>
            <a:ext cx="12669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6437858" y="4491037"/>
            <a:ext cx="51825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571500" y="4986337"/>
            <a:ext cx="6588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1230362" y="4986337"/>
            <a:ext cx="2876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4106614" y="4986337"/>
            <a:ext cx="10644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5170884" y="4986337"/>
            <a:ext cx="12669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1"/>
          <p:cNvSpPr/>
          <p:nvPr/>
        </p:nvSpPr>
        <p:spPr>
          <a:xfrm>
            <a:off x="6437858" y="4986337"/>
            <a:ext cx="51825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61" name="Google Shape;56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489" y="3648100"/>
            <a:ext cx="4286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2" name="Google Shape;56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0884" y="3648100"/>
            <a:ext cx="4191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3" name="Google Shape;5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489" y="4143375"/>
            <a:ext cx="4286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4" name="Google Shape;56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2159" y="4133875"/>
            <a:ext cx="6667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5" name="Google Shape;56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9489" y="4633912"/>
            <a:ext cx="4953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6" name="Google Shape;566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984" y="4624425"/>
            <a:ext cx="4191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1"/>
          <p:cNvSpPr txBox="1"/>
          <p:nvPr/>
        </p:nvSpPr>
        <p:spPr>
          <a:xfrm>
            <a:off x="571500" y="571500"/>
            <a:ext cx="1160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DEEP DIVE: VULNERABILITY FINDINGS</a:t>
            </a:r>
            <a:endParaRPr/>
          </a:p>
        </p:txBody>
      </p:sp>
      <p:sp>
        <p:nvSpPr>
          <p:cNvPr id="568" name="Google Shape;568;p41"/>
          <p:cNvSpPr/>
          <p:nvPr/>
        </p:nvSpPr>
        <p:spPr>
          <a:xfrm>
            <a:off x="571500" y="1171575"/>
            <a:ext cx="110490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73" name="Google Shape;5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2"/>
          <p:cNvSpPr/>
          <p:nvPr/>
        </p:nvSpPr>
        <p:spPr>
          <a:xfrm>
            <a:off x="571500" y="2115591"/>
            <a:ext cx="5381625" cy="1546770"/>
          </a:xfrm>
          <a:prstGeom prst="roundRect">
            <a:avLst>
              <a:gd fmla="val 7389" name="adj"/>
            </a:avLst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2"/>
          <p:cNvSpPr txBox="1"/>
          <p:nvPr/>
        </p:nvSpPr>
        <p:spPr>
          <a:xfrm>
            <a:off x="809625" y="2353716"/>
            <a:ext cx="4905375" cy="107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Automatic Detection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Intelligently identifies device type (Router/Switch) and IOS version to apply the correct rule set.</a:t>
            </a:r>
            <a:endParaRPr/>
          </a:p>
        </p:txBody>
      </p:sp>
      <p:sp>
        <p:nvSpPr>
          <p:cNvPr id="576" name="Google Shape;576;p42"/>
          <p:cNvSpPr/>
          <p:nvPr/>
        </p:nvSpPr>
        <p:spPr>
          <a:xfrm>
            <a:off x="571500" y="2115591"/>
            <a:ext cx="38100" cy="154677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2"/>
          <p:cNvSpPr/>
          <p:nvPr/>
        </p:nvSpPr>
        <p:spPr>
          <a:xfrm>
            <a:off x="6238875" y="2115591"/>
            <a:ext cx="5381625" cy="1546770"/>
          </a:xfrm>
          <a:prstGeom prst="roundRect">
            <a:avLst>
              <a:gd fmla="val 7389" name="adj"/>
            </a:avLst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2"/>
          <p:cNvSpPr txBox="1"/>
          <p:nvPr/>
        </p:nvSpPr>
        <p:spPr>
          <a:xfrm>
            <a:off x="6477000" y="2353716"/>
            <a:ext cx="4905375" cy="107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Evidence-Based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Doesn't just say "Fail"; provides specific lines from the configuration file as evidence of non-compliance.</a:t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>
            <a:off x="6238875" y="2115591"/>
            <a:ext cx="38100" cy="154677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2"/>
          <p:cNvSpPr/>
          <p:nvPr/>
        </p:nvSpPr>
        <p:spPr>
          <a:xfrm>
            <a:off x="571500" y="3948112"/>
            <a:ext cx="5381625" cy="1851570"/>
          </a:xfrm>
          <a:prstGeom prst="roundRect">
            <a:avLst>
              <a:gd fmla="val 6173" name="adj"/>
            </a:avLst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2"/>
          <p:cNvSpPr txBox="1"/>
          <p:nvPr/>
        </p:nvSpPr>
        <p:spPr>
          <a:xfrm>
            <a:off x="809625" y="4186237"/>
            <a:ext cx="4905375" cy="137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Risk Classification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Categorizes findings to help prioritize remediation efforts based on severity.</a:t>
            </a:r>
            <a:endParaRPr/>
          </a:p>
        </p:txBody>
      </p:sp>
      <p:sp>
        <p:nvSpPr>
          <p:cNvPr id="582" name="Google Shape;582;p42"/>
          <p:cNvSpPr/>
          <p:nvPr/>
        </p:nvSpPr>
        <p:spPr>
          <a:xfrm>
            <a:off x="571500" y="3948112"/>
            <a:ext cx="38100" cy="185157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2"/>
          <p:cNvSpPr/>
          <p:nvPr/>
        </p:nvSpPr>
        <p:spPr>
          <a:xfrm>
            <a:off x="6238875" y="3948112"/>
            <a:ext cx="5381625" cy="1851570"/>
          </a:xfrm>
          <a:prstGeom prst="roundRect">
            <a:avLst>
              <a:gd fmla="val 6173" name="adj"/>
            </a:avLst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6477000" y="4186237"/>
            <a:ext cx="4905375" cy="137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Modular Design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Decoupled rule engine allows for easy updates to CIS Benchmarks without rewriting the core application logic.</a:t>
            </a:r>
            <a:endParaRPr/>
          </a:p>
        </p:txBody>
      </p:sp>
      <p:sp>
        <p:nvSpPr>
          <p:cNvPr id="585" name="Google Shape;585;p42"/>
          <p:cNvSpPr/>
          <p:nvPr/>
        </p:nvSpPr>
        <p:spPr>
          <a:xfrm>
            <a:off x="6238875" y="3948112"/>
            <a:ext cx="38100" cy="185157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2"/>
          <p:cNvSpPr txBox="1"/>
          <p:nvPr/>
        </p:nvSpPr>
        <p:spPr>
          <a:xfrm>
            <a:off x="571500" y="571500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KEY FEATURES</a:t>
            </a:r>
            <a:endParaRPr/>
          </a:p>
        </p:txBody>
      </p:sp>
      <p:sp>
        <p:nvSpPr>
          <p:cNvPr id="587" name="Google Shape;587;p42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92" name="Google Shape;5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0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93" name="Google Shape;593;p43"/>
          <p:cNvPicPr preferRelativeResize="0"/>
          <p:nvPr/>
        </p:nvPicPr>
        <p:blipFill rotWithShape="1">
          <a:blip r:embed="rId4">
            <a:alphaModFix/>
          </a:blip>
          <a:srcRect b="0" l="47089" r="0" t="0"/>
          <a:stretch/>
        </p:blipFill>
        <p:spPr>
          <a:xfrm>
            <a:off x="6346025" y="1569225"/>
            <a:ext cx="5845974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3"/>
          <p:cNvSpPr txBox="1"/>
          <p:nvPr/>
        </p:nvSpPr>
        <p:spPr>
          <a:xfrm>
            <a:off x="571500" y="571500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RESULTS &amp; ANALYSIS</a:t>
            </a:r>
            <a:endParaRPr/>
          </a:p>
        </p:txBody>
      </p:sp>
      <p:sp>
        <p:nvSpPr>
          <p:cNvPr id="595" name="Google Shape;595;p43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302" y="2571750"/>
            <a:ext cx="4671525" cy="19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2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571500" y="1814874"/>
            <a:ext cx="5238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Network security is foundational to any organization. However, securing the configuration of network devices (Routers, Switches) is often overlooked.</a:t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571500" y="3938587"/>
            <a:ext cx="5238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Project:</a:t>
            </a:r>
            <a:endParaRPr/>
          </a:p>
        </p:txBody>
      </p:sp>
      <p:pic>
        <p:nvPicPr>
          <p:cNvPr descr="image.png"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0" y="3005137"/>
            <a:ext cx="23812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657225" y="4433887"/>
            <a:ext cx="1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762000" y="4433887"/>
            <a:ext cx="5048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Is a web-based audit tool.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657225" y="4738687"/>
            <a:ext cx="1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762000" y="4738687"/>
            <a:ext cx="5048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Focuses on Cisco IOS devices.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657225" y="5043487"/>
            <a:ext cx="1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762000" y="5043487"/>
            <a:ext cx="504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Automates the validation of configurations against global CIS Benchmarks.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INTRODUCTION</a:t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571500" y="1228725"/>
            <a:ext cx="11049000" cy="19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5">
            <a:alphaModFix/>
          </a:blip>
          <a:srcRect b="6249" l="4320" r="3351" t="3692"/>
          <a:stretch/>
        </p:blipFill>
        <p:spPr>
          <a:xfrm>
            <a:off x="6044662" y="1316736"/>
            <a:ext cx="5912924" cy="54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01" name="Google Shape;6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2" name="Google Shape;60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95462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3" name="Google Shape;60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795462"/>
            <a:ext cx="5238750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4"/>
          <p:cNvSpPr txBox="1"/>
          <p:nvPr/>
        </p:nvSpPr>
        <p:spPr>
          <a:xfrm>
            <a:off x="1381125" y="2185987"/>
            <a:ext cx="42405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59E0B"/>
                </a:solidFill>
                <a:latin typeface="Rajdhani"/>
                <a:ea typeface="Rajdhani"/>
                <a:cs typeface="Rajdhani"/>
                <a:sym typeface="Rajdhani"/>
              </a:rPr>
              <a:t>CURRENT LIMITATIONS</a:t>
            </a:r>
            <a:endParaRPr/>
          </a:p>
        </p:txBody>
      </p:sp>
      <p:sp>
        <p:nvSpPr>
          <p:cNvPr id="605" name="Google Shape;605;p44"/>
          <p:cNvSpPr txBox="1"/>
          <p:nvPr/>
        </p:nvSpPr>
        <p:spPr>
          <a:xfrm>
            <a:off x="7229475" y="2185987"/>
            <a:ext cx="42005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FUTURE ENHANCEMENTS</a:t>
            </a:r>
            <a:endParaRPr/>
          </a:p>
        </p:txBody>
      </p:sp>
      <p:pic>
        <p:nvPicPr>
          <p:cNvPr descr="image.png" id="606" name="Google Shape;60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025" y="2224087"/>
            <a:ext cx="2762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4"/>
          <p:cNvSpPr txBox="1"/>
          <p:nvPr/>
        </p:nvSpPr>
        <p:spPr>
          <a:xfrm>
            <a:off x="1247775" y="2719387"/>
            <a:ext cx="4171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Restricted to Cisco devices only.</a:t>
            </a:r>
            <a:endParaRPr/>
          </a:p>
        </p:txBody>
      </p:sp>
      <p:sp>
        <p:nvSpPr>
          <p:cNvPr id="608" name="Google Shape;608;p44"/>
          <p:cNvSpPr txBox="1"/>
          <p:nvPr/>
        </p:nvSpPr>
        <p:spPr>
          <a:xfrm>
            <a:off x="1247775" y="3167062"/>
            <a:ext cx="4171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Offline analysis requires manual file export.</a:t>
            </a:r>
            <a:endParaRPr/>
          </a:p>
        </p:txBody>
      </p:sp>
      <p:sp>
        <p:nvSpPr>
          <p:cNvPr id="609" name="Google Shape;609;p44"/>
          <p:cNvSpPr txBox="1"/>
          <p:nvPr/>
        </p:nvSpPr>
        <p:spPr>
          <a:xfrm>
            <a:off x="1247775" y="3614737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Some complex logical checks still require manual auditor review.</a:t>
            </a:r>
            <a:endParaRPr/>
          </a:p>
        </p:txBody>
      </p:sp>
      <p:sp>
        <p:nvSpPr>
          <p:cNvPr id="610" name="Google Shape;610;p44"/>
          <p:cNvSpPr txBox="1"/>
          <p:nvPr/>
        </p:nvSpPr>
        <p:spPr>
          <a:xfrm>
            <a:off x="1247775" y="4367212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Benchmark coverage is limited to implemented JSON rules.</a:t>
            </a:r>
            <a:endParaRPr/>
          </a:p>
        </p:txBody>
      </p:sp>
      <p:pic>
        <p:nvPicPr>
          <p:cNvPr descr="image.png" id="611" name="Google Shape;61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2224087"/>
            <a:ext cx="3143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4"/>
          <p:cNvSpPr txBox="1"/>
          <p:nvPr/>
        </p:nvSpPr>
        <p:spPr>
          <a:xfrm>
            <a:off x="7058025" y="2719387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Live Auditing: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SSH integration for real-time fetch &amp; audit.</a:t>
            </a: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7058025" y="3471862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Reporting: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PDF report generation for executive summaries.</a:t>
            </a:r>
            <a:endParaRPr/>
          </a:p>
        </p:txBody>
      </p:sp>
      <p:sp>
        <p:nvSpPr>
          <p:cNvPr id="614" name="Google Shape;614;p44"/>
          <p:cNvSpPr txBox="1"/>
          <p:nvPr/>
        </p:nvSpPr>
        <p:spPr>
          <a:xfrm>
            <a:off x="7058025" y="4224337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Multi-Vendor: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Support for Juniper, Palo Alto, etc.</a:t>
            </a:r>
            <a:endParaRPr/>
          </a:p>
        </p:txBody>
      </p:sp>
      <p:sp>
        <p:nvSpPr>
          <p:cNvPr id="615" name="Google Shape;615;p44"/>
          <p:cNvSpPr txBox="1"/>
          <p:nvPr/>
        </p:nvSpPr>
        <p:spPr>
          <a:xfrm>
            <a:off x="7058025" y="4976812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Dashboard: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Web-based analytics and trend monitoring.</a:t>
            </a:r>
            <a:endParaRPr/>
          </a:p>
        </p:txBody>
      </p:sp>
      <p:sp>
        <p:nvSpPr>
          <p:cNvPr id="616" name="Google Shape;616;p44"/>
          <p:cNvSpPr txBox="1"/>
          <p:nvPr/>
        </p:nvSpPr>
        <p:spPr>
          <a:xfrm>
            <a:off x="962025" y="271938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17" name="Google Shape;617;p44"/>
          <p:cNvSpPr txBox="1"/>
          <p:nvPr/>
        </p:nvSpPr>
        <p:spPr>
          <a:xfrm>
            <a:off x="962025" y="316706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18" name="Google Shape;618;p44"/>
          <p:cNvSpPr txBox="1"/>
          <p:nvPr/>
        </p:nvSpPr>
        <p:spPr>
          <a:xfrm>
            <a:off x="962025" y="361473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19" name="Google Shape;619;p44"/>
          <p:cNvSpPr txBox="1"/>
          <p:nvPr/>
        </p:nvSpPr>
        <p:spPr>
          <a:xfrm>
            <a:off x="962025" y="436721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20" name="Google Shape;620;p44"/>
          <p:cNvSpPr txBox="1"/>
          <p:nvPr/>
        </p:nvSpPr>
        <p:spPr>
          <a:xfrm>
            <a:off x="6772275" y="271938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21" name="Google Shape;621;p44"/>
          <p:cNvSpPr txBox="1"/>
          <p:nvPr/>
        </p:nvSpPr>
        <p:spPr>
          <a:xfrm>
            <a:off x="6772275" y="347186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22" name="Google Shape;622;p44"/>
          <p:cNvSpPr txBox="1"/>
          <p:nvPr/>
        </p:nvSpPr>
        <p:spPr>
          <a:xfrm>
            <a:off x="6772275" y="422433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23" name="Google Shape;623;p44"/>
          <p:cNvSpPr txBox="1"/>
          <p:nvPr/>
        </p:nvSpPr>
        <p:spPr>
          <a:xfrm>
            <a:off x="6772275" y="497681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571500" y="571500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LIMITATIONS &amp; FUTURE ROADMAP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30" name="Google Shape;6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0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5"/>
          <p:cNvSpPr txBox="1"/>
          <p:nvPr/>
        </p:nvSpPr>
        <p:spPr>
          <a:xfrm>
            <a:off x="571500" y="2118419"/>
            <a:ext cx="5238750" cy="170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project delivers a </a:t>
            </a:r>
            <a:r>
              <a:rPr b="1" i="0" lang="en-US" sz="21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structured, automated solution</a:t>
            </a:r>
            <a:r>
              <a:rPr b="0" i="0" lang="en-US" sz="21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validating network security against industry standards.</a:t>
            </a:r>
            <a:endParaRPr/>
          </a:p>
        </p:txBody>
      </p:sp>
      <p:sp>
        <p:nvSpPr>
          <p:cNvPr id="632" name="Google Shape;632;p45"/>
          <p:cNvSpPr txBox="1"/>
          <p:nvPr/>
        </p:nvSpPr>
        <p:spPr>
          <a:xfrm>
            <a:off x="857250" y="411093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Drastically reduces manual audit effort.</a:t>
            </a:r>
            <a:endParaRPr/>
          </a:p>
        </p:txBody>
      </p:sp>
      <p:sp>
        <p:nvSpPr>
          <p:cNvPr id="633" name="Google Shape;633;p45"/>
          <p:cNvSpPr txBox="1"/>
          <p:nvPr/>
        </p:nvSpPr>
        <p:spPr>
          <a:xfrm>
            <a:off x="857250" y="455860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Improves accuracy and consistency of compliance checks.</a:t>
            </a: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857250" y="531108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Serves as a strong foundation for continuous compliance monitoring.</a:t>
            </a:r>
            <a:endParaRPr/>
          </a:p>
        </p:txBody>
      </p:sp>
      <p:sp>
        <p:nvSpPr>
          <p:cNvPr id="635" name="Google Shape;635;p45"/>
          <p:cNvSpPr txBox="1"/>
          <p:nvPr/>
        </p:nvSpPr>
        <p:spPr>
          <a:xfrm>
            <a:off x="571500" y="4110930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36" name="Google Shape;636;p45"/>
          <p:cNvSpPr txBox="1"/>
          <p:nvPr/>
        </p:nvSpPr>
        <p:spPr>
          <a:xfrm>
            <a:off x="571500" y="4558605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37" name="Google Shape;637;p45"/>
          <p:cNvSpPr txBox="1"/>
          <p:nvPr/>
        </p:nvSpPr>
        <p:spPr>
          <a:xfrm>
            <a:off x="571500" y="5311080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638" name="Google Shape;638;p45"/>
          <p:cNvSpPr txBox="1"/>
          <p:nvPr/>
        </p:nvSpPr>
        <p:spPr>
          <a:xfrm>
            <a:off x="571500" y="571500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CONCLUSION</a:t>
            </a:r>
            <a:endParaRPr/>
          </a:p>
        </p:txBody>
      </p:sp>
      <p:sp>
        <p:nvSpPr>
          <p:cNvPr id="639" name="Google Shape;639;p45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45"/>
          <p:cNvPicPr preferRelativeResize="0"/>
          <p:nvPr/>
        </p:nvPicPr>
        <p:blipFill rotWithShape="1">
          <a:blip r:embed="rId4">
            <a:alphaModFix/>
          </a:blip>
          <a:srcRect b="14007" l="14444" r="13332" t="14818"/>
          <a:stretch/>
        </p:blipFill>
        <p:spPr>
          <a:xfrm>
            <a:off x="6548450" y="1440650"/>
            <a:ext cx="4953001" cy="48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45" name="Google Shape;6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6"/>
          <p:cNvSpPr txBox="1"/>
          <p:nvPr/>
        </p:nvSpPr>
        <p:spPr>
          <a:xfrm>
            <a:off x="3662362" y="1788765"/>
            <a:ext cx="511063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QUESTIONS?</a:t>
            </a:r>
            <a:endParaRPr/>
          </a:p>
        </p:txBody>
      </p:sp>
      <p:sp>
        <p:nvSpPr>
          <p:cNvPr id="647" name="Google Shape;647;p46"/>
          <p:cNvSpPr txBox="1"/>
          <p:nvPr/>
        </p:nvSpPr>
        <p:spPr>
          <a:xfrm>
            <a:off x="3662362" y="3236565"/>
            <a:ext cx="4867275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Thank you for your attention.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5" name="Google Shape;1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052637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6" name="Google Shape;1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2062162"/>
            <a:ext cx="5219699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571500" y="1432024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857250" y="1432024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EF4444"/>
                </a:solidFill>
                <a:latin typeface="Rajdhani"/>
                <a:ea typeface="Rajdhani"/>
                <a:cs typeface="Rajdhani"/>
                <a:sym typeface="Rajdhani"/>
              </a:rPr>
              <a:t>SECURITY VULNERABILITIES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857250" y="1979116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Network devices often ship with default or insecure configurations that leave organizations exposed to cyber threats.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571500" y="3131641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857250" y="3131641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F59E0B"/>
                </a:solidFill>
                <a:latin typeface="Rajdhani"/>
                <a:ea typeface="Rajdhani"/>
                <a:cs typeface="Rajdhani"/>
                <a:sym typeface="Rajdhani"/>
              </a:rPr>
              <a:t>MANUAL INEFFICIENCY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857250" y="3678733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Traditional manual audits are time-consuming, repetitive, and highly prone to human error, leading to inconsistent results.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571500" y="4831258"/>
            <a:ext cx="10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857250" y="4831258"/>
            <a:ext cx="5200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4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EXPERTISE GAP</a:t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857250" y="5378350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Validating against complex CIS Benchmarks requires specialized knowledge that may not be available across all teams.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71500" y="374749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PROBLEM STATEMENT</a:t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571500" y="1031974"/>
            <a:ext cx="11049000" cy="19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7" title="Gemini_Generated_Image_mwvcvbmwvcvbmwvc.png"/>
          <p:cNvPicPr preferRelativeResize="0"/>
          <p:nvPr/>
        </p:nvPicPr>
        <p:blipFill rotWithShape="1">
          <a:blip r:embed="rId6">
            <a:alphaModFix/>
          </a:blip>
          <a:srcRect b="4131" l="0" r="0" t="7404"/>
          <a:stretch/>
        </p:blipFill>
        <p:spPr>
          <a:xfrm>
            <a:off x="5986392" y="1174850"/>
            <a:ext cx="5766707" cy="53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4" name="Google Shape;2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319486"/>
            <a:ext cx="2547937" cy="3276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5" name="Google Shape;21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5187" y="2319486"/>
            <a:ext cx="2547937" cy="3276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2319486"/>
            <a:ext cx="2547937" cy="3276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7" name="Google Shape;21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72562" y="2319486"/>
            <a:ext cx="2547937" cy="3276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817840" y="3367236"/>
            <a:ext cx="2055256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AUTOMATE AUDITS</a:t>
            </a:r>
            <a:endParaRPr/>
          </a:p>
        </p:txBody>
      </p:sp>
      <p:sp>
        <p:nvSpPr>
          <p:cNvPr id="219" name="Google Shape;219;p28"/>
          <p:cNvSpPr txBox="1"/>
          <p:nvPr/>
        </p:nvSpPr>
        <p:spPr>
          <a:xfrm>
            <a:off x="866775" y="3795861"/>
            <a:ext cx="1957387" cy="9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Eliminate manual checks by automating the security auditing process for network configurations.</a:t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3651527" y="3367236"/>
            <a:ext cx="2055256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VALIDATE STANDARDS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3700462" y="4081611"/>
            <a:ext cx="1957387" cy="9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Strictly validate Cisco device configurations against industry-standard CIS Benchmarks.</a:t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6485215" y="3367236"/>
            <a:ext cx="2055256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GENERATE REPORTS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6534150" y="4081611"/>
            <a:ext cx="1957387" cy="1218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Produce detailed, structured audit reports (HTML/CSV) identifying compliant and non-compliant controls.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9318902" y="3367236"/>
            <a:ext cx="2055256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REDUCE RISK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9367837" y="3795861"/>
            <a:ext cx="1957387" cy="9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Minimize human error and enhance overall network security posture through standardized checking.</a:t>
            </a:r>
            <a:endParaRPr/>
          </a:p>
        </p:txBody>
      </p:sp>
      <p:pic>
        <p:nvPicPr>
          <p:cNvPr descr="image.png" id="226" name="Google Shape;22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59718" y="2662386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7" name="Google Shape;22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79131" y="2662386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1393" y="2662386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17931" y="266238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71500" y="571500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PROJECT OBJECTIVES</a:t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7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7" name="Google Shape;2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490662"/>
            <a:ext cx="5238750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8" name="Google Shape;2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1490662"/>
            <a:ext cx="523875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1381125" y="1881187"/>
            <a:ext cx="42405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34D399"/>
                </a:solidFill>
                <a:latin typeface="Rajdhani"/>
                <a:ea typeface="Rajdhani"/>
                <a:cs typeface="Rajdhani"/>
                <a:sym typeface="Rajdhani"/>
              </a:rPr>
              <a:t>PROJECT SCOPE</a:t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7258050" y="1881187"/>
            <a:ext cx="4170521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34D399"/>
                </a:solidFill>
                <a:latin typeface="Rajdhani"/>
                <a:ea typeface="Rajdhani"/>
                <a:cs typeface="Rajdhani"/>
                <a:sym typeface="Rajdhani"/>
              </a:rPr>
              <a:t>TECHNOLOGIES USED</a:t>
            </a:r>
            <a:endParaRPr/>
          </a:p>
        </p:txBody>
      </p:sp>
      <p:pic>
        <p:nvPicPr>
          <p:cNvPr descr="image.png" id="241" name="Google Shape;24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025" y="1919287"/>
            <a:ext cx="2762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1247775" y="2414587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Configuration Auditing: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Focus on offline analysis of config files.</a:t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1247775" y="3167062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Device Support: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Targeted specifically for Cisco Routers and Switches.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1247775" y="3919537"/>
            <a:ext cx="41719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Standard: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Uses Center for Internet Security (CIS) Benchmarks as the single source of truth.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1247775" y="4976812"/>
            <a:ext cx="41719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Analysis Type: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Static analysis of configuration dumps, ensuring zero impact on live production networks during audit.</a:t>
            </a:r>
            <a:endParaRPr/>
          </a:p>
        </p:txBody>
      </p:sp>
      <p:pic>
        <p:nvPicPr>
          <p:cNvPr descr="image.png" id="246" name="Google Shape;24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1919287"/>
            <a:ext cx="3429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7058025" y="2414587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Backend Processing: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Python for robust parsing and logic handling.</a:t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7058025" y="3167062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Web Interface: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Flask framework for a user-friendly upload and report interface.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7058025" y="3919537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Rule Engine: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Regex and block-based logic using JSON-defined CIS rules.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7058025" y="4672012"/>
            <a:ext cx="4171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Reporting: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HTML5 for interactive dashboards and CSV for raw data export.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962025" y="241458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962025" y="316706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962025" y="391953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962025" y="497681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6772275" y="241458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6772275" y="316706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6772275" y="3919537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6772275" y="4672012"/>
            <a:ext cx="1047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▹</a:t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571500" y="433387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SCOPE &amp; TECHNOLOGIES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571500" y="1090612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5" name="Google Shape;2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6" name="Google Shape;2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677566"/>
            <a:ext cx="2619375" cy="2560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7" name="Google Shape;26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1375" y="2677566"/>
            <a:ext cx="2619375" cy="2560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8" name="Google Shape;26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1250" y="2677566"/>
            <a:ext cx="2619375" cy="2560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9" name="Google Shape;26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01125" y="2677566"/>
            <a:ext cx="2619375" cy="2560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0" name="Google Shape;27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14500" y="2972841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1446133" y="3544341"/>
            <a:ext cx="870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Rajdhani"/>
                <a:ea typeface="Rajdhani"/>
                <a:cs typeface="Rajdhani"/>
                <a:sym typeface="Rajdhani"/>
              </a:rPr>
              <a:t>PYTHON 3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866775" y="4058691"/>
            <a:ext cx="2028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Core backend logic for file parsing and regex matching.</a:t>
            </a:r>
            <a:endParaRPr/>
          </a:p>
        </p:txBody>
      </p:sp>
      <p:pic>
        <p:nvPicPr>
          <p:cNvPr descr="image.png" id="273" name="Google Shape;273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4375" y="2972841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4411027" y="3544341"/>
            <a:ext cx="560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Rajdhani"/>
                <a:ea typeface="Rajdhani"/>
                <a:cs typeface="Rajdhani"/>
                <a:sym typeface="Rajdhani"/>
              </a:rPr>
              <a:t>FLASK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3676650" y="4058691"/>
            <a:ext cx="2028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Lightweight web framework to serve the UI and handle uploads.</a:t>
            </a:r>
            <a:endParaRPr/>
          </a:p>
        </p:txBody>
      </p:sp>
      <p:pic>
        <p:nvPicPr>
          <p:cNvPr descr="image.png" id="276" name="Google Shape;276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58062" y="2972841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6870858" y="3544341"/>
            <a:ext cx="1260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Rajdhani"/>
                <a:ea typeface="Rajdhani"/>
                <a:cs typeface="Rajdhani"/>
                <a:sym typeface="Rajdhani"/>
              </a:rPr>
              <a:t>HTML5 / CSS3</a:t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6486525" y="4058691"/>
            <a:ext cx="202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Responsive frontend for the dashboard and reports.</a:t>
            </a:r>
            <a:endParaRPr/>
          </a:p>
        </p:txBody>
      </p:sp>
      <p:pic>
        <p:nvPicPr>
          <p:cNvPr descr="image.png" id="279" name="Google Shape;279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72687" y="2972841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9660731" y="3544341"/>
            <a:ext cx="1300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Rajdhani"/>
                <a:ea typeface="Rajdhani"/>
                <a:cs typeface="Rajdhani"/>
                <a:sym typeface="Rajdhani"/>
              </a:rPr>
              <a:t>JSON &amp; REGEX</a:t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9296400" y="4058691"/>
            <a:ext cx="202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JSON for storing rules and Regex for pattern matching.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TECHNOLOGY STACK</a:t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571500" y="1228725"/>
            <a:ext cx="11049000" cy="19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8" name="Google Shape;2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/>
          <p:nvPr/>
        </p:nvSpPr>
        <p:spPr>
          <a:xfrm>
            <a:off x="571500" y="3957637"/>
            <a:ext cx="11049000" cy="381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1422945" y="3220491"/>
            <a:ext cx="285750" cy="285750"/>
          </a:xfrm>
          <a:prstGeom prst="roundRect">
            <a:avLst>
              <a:gd fmla="val 50000" name="adj"/>
            </a:avLst>
          </a:prstGeom>
          <a:solidFill>
            <a:srgbClr val="0F172A"/>
          </a:solidFill>
          <a:ln cap="flat" cmpd="sng" w="38100">
            <a:solidFill>
              <a:srgbClr val="34D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3687960" y="3220491"/>
            <a:ext cx="285750" cy="285750"/>
          </a:xfrm>
          <a:prstGeom prst="roundRect">
            <a:avLst>
              <a:gd fmla="val 50000" name="adj"/>
            </a:avLst>
          </a:prstGeom>
          <a:solidFill>
            <a:srgbClr val="0F172A"/>
          </a:solidFill>
          <a:ln cap="flat" cmpd="sng" w="38100">
            <a:solidFill>
              <a:srgbClr val="34D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5952976" y="3220491"/>
            <a:ext cx="285750" cy="285750"/>
          </a:xfrm>
          <a:prstGeom prst="roundRect">
            <a:avLst>
              <a:gd fmla="val 50000" name="adj"/>
            </a:avLst>
          </a:prstGeom>
          <a:solidFill>
            <a:srgbClr val="0F172A"/>
          </a:solidFill>
          <a:ln cap="flat" cmpd="sng" w="38100">
            <a:solidFill>
              <a:srgbClr val="34D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8217991" y="3220491"/>
            <a:ext cx="285750" cy="285750"/>
          </a:xfrm>
          <a:prstGeom prst="roundRect">
            <a:avLst>
              <a:gd fmla="val 50000" name="adj"/>
            </a:avLst>
          </a:prstGeom>
          <a:solidFill>
            <a:srgbClr val="0F172A"/>
          </a:solidFill>
          <a:ln cap="flat" cmpd="sng" w="38100">
            <a:solidFill>
              <a:srgbClr val="34D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10483006" y="3220491"/>
            <a:ext cx="285750" cy="285750"/>
          </a:xfrm>
          <a:prstGeom prst="roundRect">
            <a:avLst>
              <a:gd fmla="val 50000" name="adj"/>
            </a:avLst>
          </a:prstGeom>
          <a:solidFill>
            <a:srgbClr val="0F172A"/>
          </a:solidFill>
          <a:ln cap="flat" cmpd="sng" w="38100">
            <a:solidFill>
              <a:srgbClr val="34D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21780" y="3696741"/>
            <a:ext cx="208822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COLLECT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571500" y="4115841"/>
            <a:ext cx="1988790" cy="426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Gather CIS security guidelines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2786795" y="3696741"/>
            <a:ext cx="208822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DEFINE</a:t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2836515" y="4115841"/>
            <a:ext cx="1988790" cy="426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Translate rules into JSON format</a:t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5051810" y="3696741"/>
            <a:ext cx="208822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PARSE</a:t>
            </a: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5101530" y="4115841"/>
            <a:ext cx="1988790" cy="426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Normalize device config files</a:t>
            </a:r>
            <a:endParaRPr/>
          </a:p>
        </p:txBody>
      </p:sp>
      <p:sp>
        <p:nvSpPr>
          <p:cNvPr id="301" name="Google Shape;301;p31"/>
          <p:cNvSpPr txBox="1"/>
          <p:nvPr/>
        </p:nvSpPr>
        <p:spPr>
          <a:xfrm>
            <a:off x="7316825" y="3696741"/>
            <a:ext cx="208822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COMPARE</a:t>
            </a: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7366545" y="4115841"/>
            <a:ext cx="1988790" cy="426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Evaluate against benchmark rules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9581841" y="3696741"/>
            <a:ext cx="208822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REPORT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9631560" y="4115841"/>
            <a:ext cx="1988790" cy="426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Generate compliance artifacts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71500" y="571500"/>
            <a:ext cx="116014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METHODOLOGY</a:t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1" name="Google Shape;3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571500" y="1033462"/>
            <a:ext cx="520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SYSTEM FLOW</a:t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571500" y="1690687"/>
            <a:ext cx="4953000" cy="19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14" name="Google Shape;3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571500" y="4719637"/>
            <a:ext cx="4953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The system follows a linear pipeline from data ingestion to report generation, ensuring data integrity at every step.</a:t>
            </a:r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904875" y="2243137"/>
            <a:ext cx="4619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Upload &amp; Validate Config File</a:t>
            </a:r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904875" y="2738437"/>
            <a:ext cx="4619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Detect Device &amp; Version</a:t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885825" y="3233737"/>
            <a:ext cx="4638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Load JSON Benchmark Rules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904875" y="3729037"/>
            <a:ext cx="4619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Evaluate Rules (Pass/Fail)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857250" y="4224337"/>
            <a:ext cx="4667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Generate CSV &amp; HTML Reports</a:t>
            </a:r>
            <a:endParaRPr/>
          </a:p>
        </p:txBody>
      </p:sp>
      <p:pic>
        <p:nvPicPr>
          <p:cNvPr descr="image.png" id="321" name="Google Shape;32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29552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2" name="Google Shape;32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79082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3" name="Google Shape;32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32861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4" name="Google Shape;32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378142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5" name="Google Shape;32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4276725"/>
            <a:ext cx="1428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6000" y="10960"/>
            <a:ext cx="6096000" cy="69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 rotWithShape="1">
          <a:blip r:embed="rId11">
            <a:alphaModFix/>
          </a:blip>
          <a:srcRect b="12052" l="9184" r="4167" t="10739"/>
          <a:stretch/>
        </p:blipFill>
        <p:spPr>
          <a:xfrm>
            <a:off x="5838325" y="3875"/>
            <a:ext cx="63536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2" name="Google Shape;3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154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3" name="Google Shape;3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2250" y="2624125"/>
            <a:ext cx="8678575" cy="31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2033625" y="2879262"/>
            <a:ext cx="4830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6667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 CORE COMPONENTS</a:t>
            </a:r>
            <a:endParaRPr/>
          </a:p>
        </p:txBody>
      </p:sp>
      <p:pic>
        <p:nvPicPr>
          <p:cNvPr descr="image.png" id="335" name="Google Shape;33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1700" y="2916962"/>
            <a:ext cx="166687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1938150" y="3337550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2118375" y="3387237"/>
            <a:ext cx="421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Input Handler: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Validates .txt/.cfg files.</a:t>
            </a:r>
            <a:endParaRPr/>
          </a:p>
        </p:txBody>
      </p:sp>
      <p:sp>
        <p:nvSpPr>
          <p:cNvPr id="338" name="Google Shape;338;p33"/>
          <p:cNvSpPr txBox="1"/>
          <p:nvPr/>
        </p:nvSpPr>
        <p:spPr>
          <a:xfrm>
            <a:off x="1200150" y="3611850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"/>
          <p:cNvSpPr txBox="1"/>
          <p:nvPr/>
        </p:nvSpPr>
        <p:spPr>
          <a:xfrm>
            <a:off x="2033625" y="3643239"/>
            <a:ext cx="421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Parser Engine: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Normalizes Cisco IOS syntax.</a:t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2118375" y="4161365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3"/>
          <p:cNvSpPr txBox="1"/>
          <p:nvPr/>
        </p:nvSpPr>
        <p:spPr>
          <a:xfrm>
            <a:off x="2118375" y="3899275"/>
            <a:ext cx="429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Evaluator: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Compares config against JSON rules.</a:t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1200150" y="4160430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 txBox="1"/>
          <p:nvPr/>
        </p:nvSpPr>
        <p:spPr>
          <a:xfrm>
            <a:off x="2033625" y="4161375"/>
            <a:ext cx="4435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Reporter: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Compiles results into HTML.</a:t>
            </a:r>
            <a:endParaRPr/>
          </a:p>
        </p:txBody>
      </p:sp>
      <p:sp>
        <p:nvSpPr>
          <p:cNvPr id="344" name="Google Shape;344;p33"/>
          <p:cNvSpPr txBox="1"/>
          <p:nvPr/>
        </p:nvSpPr>
        <p:spPr>
          <a:xfrm>
            <a:off x="571500" y="571500"/>
            <a:ext cx="1160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22D3EE"/>
                </a:solidFill>
                <a:latin typeface="Rajdhani"/>
                <a:ea typeface="Rajdhani"/>
                <a:cs typeface="Rajdhani"/>
                <a:sym typeface="Rajdhani"/>
              </a:rPr>
              <a:t>SYSTEM ARCHITECTURE</a:t>
            </a: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571500" y="1171575"/>
            <a:ext cx="11049000" cy="9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